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68" r:id="rId5"/>
    <p:sldId id="277" r:id="rId6"/>
    <p:sldId id="265" r:id="rId7"/>
    <p:sldId id="261" r:id="rId8"/>
    <p:sldId id="288" r:id="rId9"/>
    <p:sldId id="270" r:id="rId10"/>
    <p:sldId id="278" r:id="rId11"/>
    <p:sldId id="280" r:id="rId12"/>
    <p:sldId id="274" r:id="rId13"/>
    <p:sldId id="269" r:id="rId14"/>
    <p:sldId id="279" r:id="rId15"/>
    <p:sldId id="287" r:id="rId16"/>
    <p:sldId id="264" r:id="rId17"/>
    <p:sldId id="283" r:id="rId18"/>
    <p:sldId id="276" r:id="rId19"/>
    <p:sldId id="271" r:id="rId20"/>
    <p:sldId id="262" r:id="rId21"/>
    <p:sldId id="289" r:id="rId22"/>
    <p:sldId id="285" r:id="rId23"/>
    <p:sldId id="286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92A2-6B68-C97D-0B01-38C5C52FC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88ACD-DF0C-CCF7-2D45-1788D1CF3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B715B-4B25-3154-14BB-E41FEF8A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66041-C567-D2C9-8056-56EAB48C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89F26-B464-A3CA-B17C-108E2E49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2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DED87-3B18-F2CC-1B9E-5EDE2C4A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0486A-CE7D-237F-1C4D-A1FC95C84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A72DF-3FBB-6983-8040-F545F77D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34C7-7B5D-15CB-0AD2-BDA274CA7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11C73-6649-57FE-4F5E-32C1C043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6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4A043A-0F82-532F-CEA2-9C26C86FEE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7246-ACED-6183-401D-11C2B1897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8157B-FE82-851B-6F33-1EAE38686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7D39F-C41F-0625-9CBA-5F074FDE3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28E11-7513-C3AA-54F0-2243AF6F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9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920A6-6900-36A4-8646-ECEB8F2C2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6BA3A-AC86-D14D-D89D-24F782156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C45BF-2BF7-41FF-163F-892620C6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3C182-932C-9F8D-0324-836332F4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6F1C-AA70-B5BD-A2B3-0C12E306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5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EC2E-CEA7-578B-D0BE-7E9DB177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B3D3D-3B86-93ED-A6A3-AFAD8A634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573F5-91A1-9B22-D345-1D82952C0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2A602-5F30-0C03-5D15-BC2126C2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9B3D2-9B82-C3F0-99E0-994CA141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8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BF8B6-42CC-2343-697B-C1398848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0FF15-A895-175B-73A0-9EE55376B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68F51-8FDD-7D4F-23B4-71FBE10C2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9F3C1-1406-B918-394D-F3D777B0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60634-DBB5-E81A-42BA-DDC2D613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31450-E79A-99E4-9FAD-9A5925BC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6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F4AF1-4829-2330-D505-7EF3AE81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A8932-076B-D9D5-D05D-83CD9AB0C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A35DD-BCEF-30D2-FF7E-06D9F9ED1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60DF9-E2CF-BDC3-E499-3359187EA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CB7888-8837-71C2-1030-FB4FC8429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C5DE9-4C6A-81CF-BEDA-A52D0301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F0AF8-FFEB-5D89-A1A9-6E1F848E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8D8FC-DE1A-A661-E8BF-83328A7A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2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1B397-B80F-918B-94D0-02812766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4B8CE-6981-6B24-6C7D-18C0126CB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071F1-05B1-BD33-436B-06B211F4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687ED-B79B-3441-FE44-C98A9420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14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13AD3-6210-3001-5ADB-102C5E50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FA0E04-F280-3422-9167-D4E943EA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2305D-8074-ACD4-9389-BFFB6A89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2982-8579-019C-4E3C-0D021828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2ED4E-C8D3-56E1-1141-B302B3CC5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0C37E-8817-A238-BF4D-F1733D50E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1D3A7-C6AD-124D-B9B3-C3535D61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05977-24F6-8ACD-6013-2E5EC4B4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8970A-DF32-CFA0-4B11-897BAF89D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CE54D-76DD-5C5B-82A7-F798651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A0256C-0C9E-FF54-A667-E3F7D68C0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43C9D-D08E-F048-1570-7EF42AB6A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F9CAC-2EE8-200A-4020-6715E8A3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82333-788B-D019-9766-70D6D19F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32839-D1CA-DA23-E915-05433F8B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1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FA456-1323-FFAA-2219-A6E2D0D0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2A75E-4B77-AD4A-EEED-7C19E314F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1074A-42F4-CE73-FFC9-30469B9BE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7AD7A9-58BA-447A-B940-D0E177CB4FE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41390-99A6-0C83-379E-08D7E0F7E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5C8A8-50B8-ACF2-B4E9-5D7B90BEB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1EC619-D9BB-436F-9B4F-E9460CE01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4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GQmdoK_ZfY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22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09419-83BD-A5B0-4A55-786779C37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Growth &amp;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B1561F-7B31-0C6D-D2B1-F73B81945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4/17/2024</a:t>
            </a:r>
          </a:p>
        </p:txBody>
      </p:sp>
    </p:spTree>
    <p:extLst>
      <p:ext uri="{BB962C8B-B14F-4D97-AF65-F5344CB8AC3E}">
        <p14:creationId xmlns:p14="http://schemas.microsoft.com/office/powerpoint/2010/main" val="2754780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5FD54-B07E-1480-D906-231E542C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(Clarity)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85729-FE7F-C134-4691-58BB793D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8157" y="1569108"/>
            <a:ext cx="4407394" cy="1146855"/>
          </a:xfrm>
        </p:spPr>
        <p:txBody>
          <a:bodyPr>
            <a:normAutofit/>
          </a:bodyPr>
          <a:lstStyle/>
          <a:p>
            <a:r>
              <a:rPr lang="en-US" dirty="0"/>
              <a:t>behaviors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91708-3930-0649-8A0A-1D0D1DAE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4" y="1690688"/>
            <a:ext cx="5695950" cy="328612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17233D-4C7C-8E3B-76C0-391385D595E4}"/>
              </a:ext>
            </a:extLst>
          </p:cNvPr>
          <p:cNvSpPr txBox="1">
            <a:spLocks/>
          </p:cNvSpPr>
          <p:nvPr/>
        </p:nvSpPr>
        <p:spPr>
          <a:xfrm>
            <a:off x="7036418" y="4218174"/>
            <a:ext cx="4556867" cy="24030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Acceptable outcome:</a:t>
            </a:r>
            <a:br>
              <a:rPr lang="en-US" dirty="0"/>
            </a:br>
            <a:r>
              <a:rPr lang="en-US" dirty="0"/>
              <a:t>I want my 6 year old be able to swing under the tree safely</a:t>
            </a:r>
          </a:p>
          <a:p>
            <a:r>
              <a:rPr lang="en-US" dirty="0"/>
              <a:t>Provides structure to what we’re NOT doing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F1C8E2-1939-7867-01BB-3619522B6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076" y="509712"/>
            <a:ext cx="2110386" cy="3231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D2C98F-3C11-C4C0-FA95-1AEAF93E004F}"/>
              </a:ext>
            </a:extLst>
          </p:cNvPr>
          <p:cNvSpPr txBox="1"/>
          <p:nvPr/>
        </p:nvSpPr>
        <p:spPr>
          <a:xfrm>
            <a:off x="1738994" y="5791944"/>
            <a:ext cx="6000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 must be on the same page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A2EB9C-491C-FA35-CD67-BDAF59550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10" y="5460346"/>
            <a:ext cx="1119784" cy="1032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A1437-A595-EE8F-2A5C-937258BB0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55583" y="5532054"/>
            <a:ext cx="1392094" cy="8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7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09996-813E-1C80-DB9E-67EF038B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7" y="74529"/>
            <a:ext cx="5891463" cy="1030538"/>
          </a:xfrm>
        </p:spPr>
        <p:txBody>
          <a:bodyPr>
            <a:normAutofit fontScale="90000"/>
          </a:bodyPr>
          <a:lstStyle/>
          <a:p>
            <a:r>
              <a:rPr lang="en-US" dirty="0"/>
              <a:t>Resiliency over productivity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C3588-9B01-DA30-EDE1-D744366F4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7776"/>
            <a:ext cx="5981700" cy="3400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68F213-0930-5B51-3A21-1D0DC7011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825" y="3103855"/>
            <a:ext cx="5142468" cy="2995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C0207-3D5C-B65A-BD0E-1F96B364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854" y="253415"/>
            <a:ext cx="2644229" cy="1882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A27F02-D6A1-F421-A66F-9A375A258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37" y="4711741"/>
            <a:ext cx="2370736" cy="1939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2CC0C-9593-3FB6-68B8-46A50C8A3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17" y="865646"/>
            <a:ext cx="4638675" cy="33528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92B1E0-92C3-D8AC-B0BA-2F6A9504D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592" y="1054100"/>
            <a:ext cx="3840587" cy="1953795"/>
          </a:xfrm>
        </p:spPr>
        <p:txBody>
          <a:bodyPr>
            <a:normAutofit/>
          </a:bodyPr>
          <a:lstStyle/>
          <a:p>
            <a:r>
              <a:rPr lang="en-US" dirty="0"/>
              <a:t>Predictable productivity is not possible without resiliency</a:t>
            </a:r>
          </a:p>
        </p:txBody>
      </p:sp>
    </p:spTree>
    <p:extLst>
      <p:ext uri="{BB962C8B-B14F-4D97-AF65-F5344CB8AC3E}">
        <p14:creationId xmlns:p14="http://schemas.microsoft.com/office/powerpoint/2010/main" val="59133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8771-368F-81C5-4E35-1CB9C1A9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48654"/>
            <a:ext cx="7126704" cy="975422"/>
          </a:xfrm>
        </p:spPr>
        <p:txBody>
          <a:bodyPr>
            <a:normAutofit fontScale="90000"/>
          </a:bodyPr>
          <a:lstStyle/>
          <a:p>
            <a:r>
              <a:rPr lang="en-US" dirty="0"/>
              <a:t>Productivity over Local efficiency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E02AF0-CB11-2F6D-59DE-28B1EF1CB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679" y="1857042"/>
            <a:ext cx="3610142" cy="27422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D1F540-1268-DF31-2AB8-A5A7E0680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053" y="1859131"/>
            <a:ext cx="4137850" cy="30713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23949A-252B-DCF0-DBA3-9D7D3748E690}"/>
              </a:ext>
            </a:extLst>
          </p:cNvPr>
          <p:cNvSpPr txBox="1">
            <a:spLocks/>
          </p:cNvSpPr>
          <p:nvPr/>
        </p:nvSpPr>
        <p:spPr>
          <a:xfrm>
            <a:off x="683491" y="5232256"/>
            <a:ext cx="7722571" cy="110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do we push down wait times? </a:t>
            </a:r>
            <a:br>
              <a:rPr lang="en-US" dirty="0"/>
            </a:br>
            <a:r>
              <a:rPr lang="en-US" dirty="0"/>
              <a:t>Become cross-functional/end to end (in teams, not possible for individuals)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BD3F5C-373D-72D0-940C-AB295BE002F6}"/>
              </a:ext>
            </a:extLst>
          </p:cNvPr>
          <p:cNvSpPr txBox="1">
            <a:spLocks/>
          </p:cNvSpPr>
          <p:nvPr/>
        </p:nvSpPr>
        <p:spPr>
          <a:xfrm>
            <a:off x="8550110" y="465221"/>
            <a:ext cx="3253718" cy="244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Expediting shortens wait time for urgent items, but increase context switching, reducing productivity/net value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4FC202-22F2-74E8-B742-0A82C8D7B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634" y="3277436"/>
            <a:ext cx="3253718" cy="3215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69E62F-2AA2-1BBC-A617-CFE6197B0FE2}"/>
              </a:ext>
            </a:extLst>
          </p:cNvPr>
          <p:cNvSpPr txBox="1">
            <a:spLocks/>
          </p:cNvSpPr>
          <p:nvPr/>
        </p:nvSpPr>
        <p:spPr>
          <a:xfrm>
            <a:off x="1838523" y="1283975"/>
            <a:ext cx="4899161" cy="402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Cycle time and wait time</a:t>
            </a:r>
          </a:p>
        </p:txBody>
      </p:sp>
    </p:spTree>
    <p:extLst>
      <p:ext uri="{BB962C8B-B14F-4D97-AF65-F5344CB8AC3E}">
        <p14:creationId xmlns:p14="http://schemas.microsoft.com/office/powerpoint/2010/main" val="4044175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2325-EB31-4579-33B4-4B7C2B35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Transparency builds Shared Consciousness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9E70-6F19-7CA3-7E7C-9788F63F5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759" y="1443252"/>
            <a:ext cx="10202008" cy="1023083"/>
          </a:xfrm>
        </p:spPr>
        <p:txBody>
          <a:bodyPr/>
          <a:lstStyle/>
          <a:p>
            <a:r>
              <a:rPr lang="en-US" dirty="0"/>
              <a:t>https://www.youtube.com/watch?v=pYKH2uSax8U&amp;list=PLg_BQpoFW2k341hHkO4_PhSnpJsOEaneY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41CE7E-5C36-E8BA-66C0-8884A832E228}"/>
              </a:ext>
            </a:extLst>
          </p:cNvPr>
          <p:cNvSpPr txBox="1">
            <a:spLocks/>
          </p:cNvSpPr>
          <p:nvPr/>
        </p:nvSpPr>
        <p:spPr>
          <a:xfrm>
            <a:off x="5826369" y="2466335"/>
            <a:ext cx="5542957" cy="3549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Develop and Share</a:t>
            </a:r>
          </a:p>
          <a:p>
            <a:r>
              <a:rPr lang="en-US" dirty="0"/>
              <a:t>Question and Change</a:t>
            </a:r>
          </a:p>
          <a:p>
            <a:r>
              <a:rPr lang="en-US" dirty="0"/>
              <a:t>Embrace and Carry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FOCUS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Understanding is required for resiliency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8B55D-02BE-7191-BFB3-4F0F9723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69" y="2343791"/>
            <a:ext cx="43529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73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3973-B52E-3153-0904-1BB1C646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19" y="222249"/>
            <a:ext cx="2622867" cy="1047751"/>
          </a:xfrm>
        </p:spPr>
        <p:txBody>
          <a:bodyPr/>
          <a:lstStyle/>
          <a:p>
            <a:r>
              <a:rPr lang="en-US" dirty="0"/>
              <a:t>Curiosity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046C1-8BA5-9CA0-C21F-8724F6B94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85" y="1270000"/>
            <a:ext cx="5720542" cy="1158644"/>
          </a:xfrm>
        </p:spPr>
        <p:txBody>
          <a:bodyPr>
            <a:normAutofit/>
          </a:bodyPr>
          <a:lstStyle/>
          <a:p>
            <a:r>
              <a:rPr lang="en-US" dirty="0"/>
              <a:t>Builds Clarity and Competence</a:t>
            </a:r>
          </a:p>
          <a:p>
            <a:r>
              <a:rPr lang="en-US" dirty="0"/>
              <a:t>Demand Clarity (tactfully)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D00B63-D748-CC5D-63A1-6E50450EB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18" y="4014845"/>
            <a:ext cx="3883123" cy="2567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68A43C-9052-9DFC-9915-FBD8EB662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97" y="2252852"/>
            <a:ext cx="2622867" cy="1762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9887AB-4185-D5A8-D926-159231B04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018" y="4014845"/>
            <a:ext cx="3830712" cy="2558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A006D6-1551-2D36-2A24-AAD954B40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811" y="4014845"/>
            <a:ext cx="3451119" cy="2785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DEA07-F110-C66A-4B4D-3C17A9B24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691" y="746124"/>
            <a:ext cx="4934239" cy="22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44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C3B4-AC7D-64BE-452B-B8E870D4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0"/>
            <a:ext cx="10888579" cy="1325563"/>
          </a:xfrm>
        </p:spPr>
        <p:txBody>
          <a:bodyPr/>
          <a:lstStyle/>
          <a:p>
            <a:r>
              <a:rPr lang="en-US" dirty="0"/>
              <a:t>Intent – bias toward action (with transparency)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6FC4-12E9-36BB-517E-80C82D052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4776" y="1259305"/>
            <a:ext cx="3198349" cy="90016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Don’t wait for permission if you’re at 70% today</a:t>
            </a:r>
          </a:p>
          <a:p>
            <a:r>
              <a:rPr lang="en-US" dirty="0"/>
              <a:t>But do communicate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B25ED1-C837-8118-4A43-0144DECF8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012" y="2581190"/>
            <a:ext cx="2997879" cy="3829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29B29-C8DD-DD71-BB6B-FF3B32EA7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62" y="1858183"/>
            <a:ext cx="581977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5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3973-B52E-3153-0904-1BB1C646D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in all things (Good judgement)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046C1-8BA5-9CA0-C21F-8724F6B94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97291" cy="1325563"/>
          </a:xfrm>
        </p:spPr>
        <p:txBody>
          <a:bodyPr>
            <a:normAutofit/>
          </a:bodyPr>
          <a:lstStyle/>
          <a:p>
            <a:r>
              <a:rPr lang="en-US" dirty="0"/>
              <a:t>Analysis paralysis versus shooting from the hip</a:t>
            </a:r>
          </a:p>
          <a:p>
            <a:r>
              <a:rPr lang="en-US" dirty="0"/>
              <a:t>Acceptable cadence of inspection (retros)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E2912-FF44-0FD5-9D44-161675E6F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59" y="2996046"/>
            <a:ext cx="2857500" cy="358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179218-3082-8171-8C11-D86EC1B3A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717" y="3309638"/>
            <a:ext cx="1047138" cy="29542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ED2993-F9DF-392D-0001-4F1061958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651" y="4010654"/>
            <a:ext cx="3225717" cy="24822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CC790E-1C10-415F-7296-7639EA789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368" y="3666880"/>
            <a:ext cx="2708245" cy="28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71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B0E5-17F9-35EC-EFA9-83CB409E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in focus (gorilla)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B7A98-03C9-6B67-6C1E-63CCC01A6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394" y="3254215"/>
            <a:ext cx="9096279" cy="1826955"/>
          </a:xfrm>
        </p:spPr>
        <p:txBody>
          <a:bodyPr/>
          <a:lstStyle/>
          <a:p>
            <a:r>
              <a:rPr lang="en-US" dirty="0"/>
              <a:t>We do and should focus our own tasks.</a:t>
            </a:r>
            <a:br>
              <a:rPr lang="en-US" dirty="0"/>
            </a:br>
            <a:r>
              <a:rPr lang="en-US" dirty="0"/>
              <a:t>We need to open to others’ thoughts and experiences and open to them asking questions to better understand a larger portion of what’s going on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6D8EB15-A5E1-F1CB-21C1-3C7955F2F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29" y="158953"/>
            <a:ext cx="4892725" cy="27649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A1C6BC-59B7-B9B1-7D00-C9DF019D8671}"/>
              </a:ext>
            </a:extLst>
          </p:cNvPr>
          <p:cNvSpPr txBox="1">
            <a:spLocks/>
          </p:cNvSpPr>
          <p:nvPr/>
        </p:nvSpPr>
        <p:spPr>
          <a:xfrm>
            <a:off x="745553" y="1838587"/>
            <a:ext cx="4941373" cy="2013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3"/>
              </a:rPr>
              <a:t>https://www.youtube.com/watch?v=IGQmdoK_ZfY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D9C712-EE7F-F6C1-343B-0E0D3C2E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901" y="4920392"/>
            <a:ext cx="2838450" cy="1724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769EE6-E9A2-8C37-D09D-FA120AAB0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375" y="4695336"/>
            <a:ext cx="2679547" cy="20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37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F7062-55C2-711B-35F9-4E26125F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Clarity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B6342-597D-8DAD-1BF4-31A320B06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621" y="681037"/>
            <a:ext cx="3685674" cy="48855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BD9E1-8096-D7E4-E6D2-DB8A6F30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90688"/>
            <a:ext cx="4117808" cy="2608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24D723-C1D9-505C-BBAE-D6BA0D1B5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874" y="2490788"/>
            <a:ext cx="39624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09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1D2E-04C6-3DF7-541A-F5695F814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36" y="153576"/>
            <a:ext cx="11157857" cy="693859"/>
          </a:xfrm>
        </p:spPr>
        <p:txBody>
          <a:bodyPr>
            <a:normAutofit fontScale="90000"/>
          </a:bodyPr>
          <a:lstStyle/>
          <a:p>
            <a:r>
              <a:rPr lang="en-US" dirty="0"/>
              <a:t>And Resiliency &amp; Efficiency -- Good Enough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27D6D-8D19-7EAD-C31D-02E55CB6B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593" y="1138449"/>
            <a:ext cx="5471933" cy="13721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70% today over 90% tomorrow</a:t>
            </a:r>
          </a:p>
          <a:p>
            <a:r>
              <a:rPr lang="en-US" dirty="0"/>
              <a:t>local versus system optimization -Optimization at one node may reduce overall system operation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ACD13-A2DD-A7D0-BF74-968CD274F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06" y="912700"/>
            <a:ext cx="4352925" cy="2667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BA5F3-4815-30DA-64C1-DC19531CB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883" y="2414336"/>
            <a:ext cx="2721855" cy="1866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9EC429-DEDE-B7CD-17C6-B8F1C996B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35643"/>
            <a:ext cx="4864768" cy="3033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5495B6-084C-CF4C-7A83-B7F6A059D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12886"/>
            <a:ext cx="2155235" cy="153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1B170-F5C2-D947-2A80-5409BB7C9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05" y="3541256"/>
            <a:ext cx="4775853" cy="32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5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D2EDB-69E4-449B-2DA6-24FC28DC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411"/>
            <a:ext cx="10952747" cy="1153277"/>
          </a:xfrm>
        </p:spPr>
        <p:txBody>
          <a:bodyPr>
            <a:normAutofit/>
          </a:bodyPr>
          <a:lstStyle/>
          <a:p>
            <a:r>
              <a:rPr lang="en-US" dirty="0"/>
              <a:t>Our Working Habits – driven by our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59E57-4777-D903-EF10-972C31329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724149"/>
            <a:ext cx="304800" cy="3452813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Culture eats Strategy for breakfast</a:t>
            </a:r>
          </a:p>
          <a:p>
            <a:r>
              <a:rPr lang="en-US" dirty="0"/>
              <a:t>Principles matter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63BEE-E5E6-4CEF-AE47-6BBF834E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39" y="2378028"/>
            <a:ext cx="5604330" cy="5169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D5CE40-237E-0DFF-1345-3E83DF399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641" y="1762383"/>
            <a:ext cx="6410325" cy="3200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D88BD1-B0C8-330C-0321-C43FDC7E6FC0}"/>
              </a:ext>
            </a:extLst>
          </p:cNvPr>
          <p:cNvSpPr txBox="1">
            <a:spLocks/>
          </p:cNvSpPr>
          <p:nvPr/>
        </p:nvSpPr>
        <p:spPr>
          <a:xfrm>
            <a:off x="6817162" y="4788968"/>
            <a:ext cx="4777510" cy="163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drive outcomes</a:t>
            </a:r>
          </a:p>
        </p:txBody>
      </p:sp>
    </p:spTree>
    <p:extLst>
      <p:ext uri="{BB962C8B-B14F-4D97-AF65-F5344CB8AC3E}">
        <p14:creationId xmlns:p14="http://schemas.microsoft.com/office/powerpoint/2010/main" val="675082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11FA-C73F-073F-7CA3-2BD16D87B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61" y="387967"/>
            <a:ext cx="5819274" cy="893269"/>
          </a:xfrm>
        </p:spPr>
        <p:txBody>
          <a:bodyPr/>
          <a:lstStyle/>
          <a:p>
            <a:r>
              <a:rPr lang="en-US" dirty="0"/>
              <a:t>There are NO </a:t>
            </a:r>
            <a:r>
              <a:rPr lang="en-US" dirty="0" err="1"/>
              <a:t>superheros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5E767-0EB4-D313-B9C6-0482893F4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719" y="3720225"/>
            <a:ext cx="5076092" cy="2563325"/>
          </a:xfrm>
        </p:spPr>
        <p:txBody>
          <a:bodyPr/>
          <a:lstStyle/>
          <a:p>
            <a:r>
              <a:rPr lang="en-US" dirty="0"/>
              <a:t>Value Delivery</a:t>
            </a:r>
          </a:p>
          <a:p>
            <a:r>
              <a:rPr lang="en-US" dirty="0"/>
              <a:t>Growth/Learning Mindset</a:t>
            </a:r>
          </a:p>
          <a:p>
            <a:r>
              <a:rPr lang="en-US" dirty="0"/>
              <a:t>Psychological Safety</a:t>
            </a:r>
          </a:p>
          <a:p>
            <a:r>
              <a:rPr lang="en-US" dirty="0"/>
              <a:t>Work/Life Balance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61813D-8AFB-040D-31A5-0B85F643ECB3}"/>
              </a:ext>
            </a:extLst>
          </p:cNvPr>
          <p:cNvSpPr txBox="1">
            <a:spLocks/>
          </p:cNvSpPr>
          <p:nvPr/>
        </p:nvSpPr>
        <p:spPr>
          <a:xfrm>
            <a:off x="1019908" y="1348153"/>
            <a:ext cx="5076092" cy="2563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must model the behavior and values that are the cogs in the system that bring the wins we desire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034B8-E968-43FD-89A9-527CA4592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869" y="239105"/>
            <a:ext cx="5334000" cy="3267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29D9A-5357-2E67-6906-EFC24F3FE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01" y="3016475"/>
            <a:ext cx="6508118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22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3522-76CF-3206-7596-19F77F6F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Truss – we all must bare our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7A818-2B26-4450-17E5-C93B2036A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084" y="5358063"/>
            <a:ext cx="352927" cy="8189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6FC3D39-8B1A-9E1C-3BFD-2952AB795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5379"/>
            <a:ext cx="4456415" cy="2900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C181F-78EA-9F0D-1FAC-60314DCFF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669" y="4501294"/>
            <a:ext cx="3475946" cy="2383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E566C-7325-7EF8-51E9-69D108173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935" y="4314515"/>
            <a:ext cx="3687930" cy="2087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7AC6D-688D-B243-303D-19399923D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931" y="1452576"/>
            <a:ext cx="5392153" cy="263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8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A4DB-662F-1210-C4CB-67CBC4A71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Winning Principles Lead to Winning Behaviors  which lead to Winning Outcomes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9CF6A-453F-95DC-9FE4-6F36BCB0A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443" y="2350418"/>
            <a:ext cx="5334000" cy="355282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9D8FFB-F645-D55F-5063-9FF3F6FC9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358" y="2979613"/>
            <a:ext cx="63246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22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CA2DB-CD98-0015-2F2D-81BAFCC9E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36" y="120316"/>
            <a:ext cx="10515600" cy="976814"/>
          </a:xfrm>
        </p:spPr>
        <p:txBody>
          <a:bodyPr/>
          <a:lstStyle/>
          <a:p>
            <a:r>
              <a:rPr lang="en-US" dirty="0"/>
              <a:t>Asks of YOU: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9E2C3-EE9C-CACE-989D-30165611F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256130"/>
            <a:ext cx="10591800" cy="3813175"/>
          </a:xfrm>
        </p:spPr>
        <p:txBody>
          <a:bodyPr>
            <a:normAutofit/>
          </a:bodyPr>
          <a:lstStyle/>
          <a:p>
            <a:r>
              <a:rPr lang="en-US" dirty="0"/>
              <a:t>Find your motivation! To win, we need to become active stewards of our culture.</a:t>
            </a:r>
          </a:p>
          <a:p>
            <a:r>
              <a:rPr lang="en-US" dirty="0"/>
              <a:t>You need to LEAD (collaborate but not dictator) in the areas where you are interested/skilled.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8E10E-6B77-AA6B-794B-A13583DA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36" y="3429000"/>
            <a:ext cx="6515100" cy="3609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AF6EB-56E6-8F70-E1D8-11106EDE2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3267074"/>
            <a:ext cx="338137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00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4E2A-CF68-6B54-36AC-265EEFD5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B767B-98F0-7F00-0E76-60D9FAA29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76" y="3597275"/>
            <a:ext cx="2345406" cy="3376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C9A9F4-FF80-8561-0F07-08849E628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87" y="3261348"/>
            <a:ext cx="2090988" cy="3231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07AFF-D866-1579-A606-2BC77BF32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384" y="292345"/>
            <a:ext cx="2110386" cy="3231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C9CA1C-DD9D-031F-6610-5CC688043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106" y="266700"/>
            <a:ext cx="1885950" cy="2847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EDB565-588E-C13E-1284-D4D34109D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035" y="3597275"/>
            <a:ext cx="1866900" cy="289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9ADE79-ED16-62EF-F4FE-C2FF768F0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677" y="3731659"/>
            <a:ext cx="1758366" cy="284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C9E7B9-4527-0164-AA45-38A5CF8201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630" y="574966"/>
            <a:ext cx="1914525" cy="2952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9E8A08-5237-0103-4F22-DD4E60FE22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262" y="1326421"/>
            <a:ext cx="3980270" cy="20764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92FB10-3785-5798-861D-A88D7E3B1E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978" y="4273550"/>
            <a:ext cx="20383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E2317-EA1C-05FD-41E7-B12EE322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912768" cy="725738"/>
          </a:xfrm>
        </p:spPr>
        <p:txBody>
          <a:bodyPr/>
          <a:lstStyle/>
          <a:p>
            <a:r>
              <a:rPr lang="en-US" dirty="0"/>
              <a:t>Goals of 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86D17-DC71-1D20-52B8-85016258C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011" y="1296236"/>
            <a:ext cx="9966158" cy="1603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Increase the perceived value of “day to day” operational “how we work” choices</a:t>
            </a:r>
          </a:p>
          <a:p>
            <a:r>
              <a:rPr lang="en-US" dirty="0"/>
              <a:t>Encourage us to be active collaborators and LEADERS (but not dictators) in the development of “our” culture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2D8A5-CC58-5002-BD1D-1EFD70336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75" y="3027075"/>
            <a:ext cx="4514850" cy="347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8410AB-DFCB-6D91-743F-5CA5BFCB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3027075"/>
            <a:ext cx="628650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FE847-F52E-D0FA-D7DD-BCB39FA27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E316A-7682-16E6-6214-A8C14CE3F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96" y="1507958"/>
            <a:ext cx="4734204" cy="23180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Culture trumps</a:t>
            </a:r>
          </a:p>
          <a:p>
            <a:r>
              <a:rPr lang="en-US" dirty="0"/>
              <a:t>We’re here anyhow</a:t>
            </a:r>
          </a:p>
          <a:p>
            <a:r>
              <a:rPr lang="en-US" dirty="0"/>
              <a:t>Complexity/disruption is increasing</a:t>
            </a:r>
          </a:p>
          <a:p>
            <a:r>
              <a:rPr lang="en-US" dirty="0"/>
              <a:t>We want to Win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506500-D246-B189-F578-B175A03BE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904" y="3138810"/>
            <a:ext cx="6515100" cy="3609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44F518-1998-633F-FADF-6A654F040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232" y="4411579"/>
            <a:ext cx="5424017" cy="2228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39CD44-AE34-953C-7CA9-B20E19D7E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84" y="-514851"/>
            <a:ext cx="52197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2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282DD-D64C-92C7-3ED3-D7E48188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819650" cy="704396"/>
          </a:xfrm>
        </p:spPr>
        <p:txBody>
          <a:bodyPr/>
          <a:lstStyle/>
          <a:p>
            <a:r>
              <a:rPr lang="en-US" dirty="0"/>
              <a:t>What do you prefer?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C61EC-A9A6-AA23-9503-DA5170ADC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945" y="1483365"/>
            <a:ext cx="1905000" cy="481264"/>
          </a:xfrm>
        </p:spPr>
        <p:txBody>
          <a:bodyPr>
            <a:normAutofit/>
          </a:bodyPr>
          <a:lstStyle/>
          <a:p>
            <a:r>
              <a:rPr lang="en-US" dirty="0"/>
              <a:t>Taylorism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CC9C0-8609-4EB8-C4AE-745535A28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24" y="1148995"/>
            <a:ext cx="3435583" cy="229226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40F549-9ECF-D78C-9FBE-2E98CC15A13F}"/>
              </a:ext>
            </a:extLst>
          </p:cNvPr>
          <p:cNvSpPr txBox="1">
            <a:spLocks/>
          </p:cNvSpPr>
          <p:nvPr/>
        </p:nvSpPr>
        <p:spPr>
          <a:xfrm>
            <a:off x="3834368" y="4672484"/>
            <a:ext cx="2482514" cy="31147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Individualism?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47E086-B139-B3BB-759D-E50ACED2F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09" y="3324999"/>
            <a:ext cx="3435583" cy="3167875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9D8EAB2-D824-AA69-E36D-A7C27CE2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054" y="3572251"/>
            <a:ext cx="3513484" cy="22869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08EE7A-6CF0-022A-2B9F-88492E239743}"/>
              </a:ext>
            </a:extLst>
          </p:cNvPr>
          <p:cNvSpPr txBox="1">
            <a:spLocks/>
          </p:cNvSpPr>
          <p:nvPr/>
        </p:nvSpPr>
        <p:spPr>
          <a:xfrm>
            <a:off x="9749006" y="4666212"/>
            <a:ext cx="2049961" cy="597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Team of teams – mindset of abundance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F063E3-4B08-6CE0-152A-7F969B8A5262}"/>
              </a:ext>
            </a:extLst>
          </p:cNvPr>
          <p:cNvSpPr txBox="1">
            <a:spLocks/>
          </p:cNvSpPr>
          <p:nvPr/>
        </p:nvSpPr>
        <p:spPr>
          <a:xfrm>
            <a:off x="10125254" y="1594602"/>
            <a:ext cx="1802051" cy="84379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dirty="0"/>
            </a:br>
            <a:r>
              <a:rPr lang="en-US" dirty="0"/>
              <a:t>Individual teams</a:t>
            </a:r>
            <a:br>
              <a:rPr lang="en-US" dirty="0"/>
            </a:br>
            <a:r>
              <a:rPr lang="en-US" dirty="0"/>
              <a:t>Tribalism</a:t>
            </a:r>
            <a:br>
              <a:rPr lang="en-US" dirty="0"/>
            </a:br>
            <a:r>
              <a:rPr lang="en-US" dirty="0"/>
              <a:t>zero sum?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454788-6548-71CB-5A02-66E168703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034" y="980852"/>
            <a:ext cx="3435583" cy="219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95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062A1-55D7-E8BD-C4BD-02406AB3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294093"/>
            <a:ext cx="4566558" cy="1711465"/>
          </a:xfrm>
        </p:spPr>
        <p:txBody>
          <a:bodyPr>
            <a:normAutofit/>
          </a:bodyPr>
          <a:lstStyle/>
          <a:p>
            <a:r>
              <a:rPr lang="en-US" dirty="0"/>
              <a:t>Authority as a Limiting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2E877-69F6-B070-BBED-BA3E71E89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16" y="179196"/>
            <a:ext cx="405486" cy="159165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The Perry Principle – tendency to control what is visible</a:t>
            </a:r>
          </a:p>
          <a:p>
            <a:r>
              <a:rPr lang="en-US" dirty="0"/>
              <a:t>Move to eyes on, hands off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4FC73-3534-D3B7-B07B-60166519E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253" y="1398908"/>
            <a:ext cx="6619080" cy="51207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014BDE4-9DC3-250A-7EE1-C68CB0D1066D}"/>
              </a:ext>
            </a:extLst>
          </p:cNvPr>
          <p:cNvSpPr txBox="1">
            <a:spLocks/>
          </p:cNvSpPr>
          <p:nvPr/>
        </p:nvSpPr>
        <p:spPr>
          <a:xfrm>
            <a:off x="8952697" y="5427520"/>
            <a:ext cx="3429000" cy="1251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Joint Cognition - Improved Resiliency and Speed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77BBAB-C789-AF11-C155-7E477816F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4" y="4468729"/>
            <a:ext cx="5424017" cy="2228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C113C3-3FA0-0B86-8AA1-165B1F503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57" y="2179223"/>
            <a:ext cx="3159464" cy="17800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D95ABB6-7E1B-A5EA-329F-AF68E82A4640}"/>
              </a:ext>
            </a:extLst>
          </p:cNvPr>
          <p:cNvSpPr txBox="1">
            <a:spLocks/>
          </p:cNvSpPr>
          <p:nvPr/>
        </p:nvSpPr>
        <p:spPr>
          <a:xfrm>
            <a:off x="8763000" y="773266"/>
            <a:ext cx="3429000" cy="1251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System is the strategy, like monopoly – game is different but the outcome is the same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13AF6-9AB2-77D6-BB78-1A1FAAD4A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385" y="907231"/>
            <a:ext cx="1029417" cy="14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02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6BF5-A8D4-D030-1A09-C53DD90E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Principles might we address in our culture?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90FD9-B080-3EC2-E8E7-334FB6D53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3969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Improvement</a:t>
            </a:r>
          </a:p>
          <a:p>
            <a:r>
              <a:rPr lang="en-US" dirty="0"/>
              <a:t>Focus on PROBLEMS (clarity)</a:t>
            </a:r>
            <a:br>
              <a:rPr lang="en-US" dirty="0"/>
            </a:br>
            <a:r>
              <a:rPr lang="en-US" dirty="0"/>
              <a:t>common purpose</a:t>
            </a:r>
          </a:p>
          <a:p>
            <a:r>
              <a:rPr lang="en-US" dirty="0"/>
              <a:t>Resiliency over Productivity over Efficiency</a:t>
            </a:r>
          </a:p>
          <a:p>
            <a:r>
              <a:rPr lang="en-US" dirty="0"/>
              <a:t>Transparency by Default (Coordination)</a:t>
            </a:r>
          </a:p>
          <a:p>
            <a:r>
              <a:rPr lang="en-US" dirty="0"/>
              <a:t>Curiosity – Build Competence</a:t>
            </a:r>
          </a:p>
          <a:p>
            <a:r>
              <a:rPr lang="en-US" dirty="0"/>
              <a:t>Work by Intent – bias toward action</a:t>
            </a:r>
          </a:p>
          <a:p>
            <a:r>
              <a:rPr lang="en-US" dirty="0"/>
              <a:t>Use Good Judgement</a:t>
            </a:r>
            <a:br>
              <a:rPr lang="en-US" dirty="0"/>
            </a:br>
            <a:r>
              <a:rPr lang="en-US" dirty="0"/>
              <a:t>Balance (good enough)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8B703-9DBB-0387-9AF0-C76E522E3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275" y="4001294"/>
            <a:ext cx="4281850" cy="22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8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EA70-8170-27A8-849D-5252492F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883C7-66E5-6289-1B42-C2055F80D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269" y="2200818"/>
            <a:ext cx="5867400" cy="2333625"/>
          </a:xfrm>
        </p:spPr>
      </p:pic>
    </p:spTree>
    <p:extLst>
      <p:ext uri="{BB962C8B-B14F-4D97-AF65-F5344CB8AC3E}">
        <p14:creationId xmlns:p14="http://schemas.microsoft.com/office/powerpoint/2010/main" val="425867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F4A26-7733-F8D1-E17A-44792628A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174705" cy="621464"/>
          </a:xfrm>
        </p:spPr>
        <p:txBody>
          <a:bodyPr>
            <a:normAutofit fontScale="90000"/>
          </a:bodyPr>
          <a:lstStyle/>
          <a:p>
            <a:r>
              <a:rPr lang="en-US" dirty="0"/>
              <a:t>Focus -  outcomes over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AAF65-9E09-BA89-8302-5C4F38E4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7" y="2326104"/>
            <a:ext cx="1868907" cy="11695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8BC814-3466-44D2-475D-CA86595F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0" y="3386138"/>
            <a:ext cx="4171950" cy="2790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0FF4D8-8822-AE0C-6C81-7CDA46B5E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67" y="3387707"/>
            <a:ext cx="4932851" cy="2789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2C844-8024-3F7F-F39A-80CD3CBD0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370" y="1339516"/>
            <a:ext cx="4123063" cy="2597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41C014-75B8-2E2C-EFAC-15AD0A8F8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77" y="1147127"/>
            <a:ext cx="2419502" cy="1607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E0F73C-9E96-5DFA-CE7D-7B4E09899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167" y="1147127"/>
            <a:ext cx="2267102" cy="1506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756887-A191-34B1-53C1-19928BAB4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869" y="2294406"/>
            <a:ext cx="2185869" cy="14524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92AF87-7C12-24A7-7778-0822C4337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326" y="2345291"/>
            <a:ext cx="2185869" cy="145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32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3655</TotalTime>
  <Words>584</Words>
  <Application>Microsoft Office PowerPoint</Application>
  <PresentationFormat>Widescreen</PresentationFormat>
  <Paragraphs>79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Growth &amp; Learning</vt:lpstr>
      <vt:lpstr>Our Working Habits – driven by our Principles</vt:lpstr>
      <vt:lpstr>Goals of this talk</vt:lpstr>
      <vt:lpstr>Assumptions</vt:lpstr>
      <vt:lpstr>What do you prefer?</vt:lpstr>
      <vt:lpstr>Authority as a Limiting Factor</vt:lpstr>
      <vt:lpstr>What Principles might we address in our culture?</vt:lpstr>
      <vt:lpstr>Improvement</vt:lpstr>
      <vt:lpstr>Focus -  outcomes over outputs</vt:lpstr>
      <vt:lpstr>PROBLEMS (Clarity)</vt:lpstr>
      <vt:lpstr>Resiliency over productivity</vt:lpstr>
      <vt:lpstr>Productivity over Local efficiency</vt:lpstr>
      <vt:lpstr>Transparency builds Shared Consciousness</vt:lpstr>
      <vt:lpstr>Curiosity</vt:lpstr>
      <vt:lpstr>Intent – bias toward action (with transparency)</vt:lpstr>
      <vt:lpstr>Balance in all things (Good judgement)</vt:lpstr>
      <vt:lpstr>Even in focus (gorilla)</vt:lpstr>
      <vt:lpstr>And Clarity</vt:lpstr>
      <vt:lpstr>And Resiliency &amp; Efficiency -- Good Enough</vt:lpstr>
      <vt:lpstr>There are NO superheros</vt:lpstr>
      <vt:lpstr>Truss – we all must bare our weight</vt:lpstr>
      <vt:lpstr>Winning Principles Lead to Winning Behaviors  which lead to Winning Outcomes</vt:lpstr>
      <vt:lpstr>Asks of YOU: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Behrens</dc:creator>
  <cp:lastModifiedBy>Scott Behrens</cp:lastModifiedBy>
  <cp:revision>35</cp:revision>
  <dcterms:created xsi:type="dcterms:W3CDTF">2024-04-02T19:34:43Z</dcterms:created>
  <dcterms:modified xsi:type="dcterms:W3CDTF">2024-04-17T18:17:48Z</dcterms:modified>
</cp:coreProperties>
</file>